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601200" cy="12801600" type="A3"/>
  <p:notesSz cx="7099300" cy="10234613"/>
  <p:defaultTextStyle>
    <a:defPPr>
      <a:defRPr lang="pt-BR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984" y="1668"/>
      </p:cViewPr>
      <p:guideLst>
        <p:guide orient="horz" pos="4032"/>
        <p:guide pos="302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513C2470-762C-4FB1-A0F3-B550C61195FC}" type="datetimeFigureOut">
              <a:rPr lang="pt-BR" smtClean="0"/>
              <a:pPr/>
              <a:t>8/5/2017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68350"/>
            <a:ext cx="2876550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B88B2FF1-38CD-4B85-8013-64EECAD2ED1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8B2FF1-38CD-4B85-8013-64EECAD2ED1A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20090" y="3976794"/>
            <a:ext cx="8161020" cy="2744047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40180" y="7254240"/>
            <a:ext cx="672084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E103B-4BD1-427C-848F-29047A7FC4AA}" type="datetimeFigureOut">
              <a:rPr lang="pt-BR" smtClean="0"/>
              <a:pPr/>
              <a:t>8/5/2017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376AB-6DA4-4375-B428-4977DE50A5A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E103B-4BD1-427C-848F-29047A7FC4AA}" type="datetimeFigureOut">
              <a:rPr lang="pt-BR" smtClean="0"/>
              <a:pPr/>
              <a:t>8/5/2017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376AB-6DA4-4375-B428-4977DE50A5A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309248" y="957158"/>
            <a:ext cx="2268616" cy="20387733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03397" y="957158"/>
            <a:ext cx="6645831" cy="20387733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E103B-4BD1-427C-848F-29047A7FC4AA}" type="datetimeFigureOut">
              <a:rPr lang="pt-BR" smtClean="0"/>
              <a:pPr/>
              <a:t>8/5/2017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376AB-6DA4-4375-B428-4977DE50A5A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E103B-4BD1-427C-848F-29047A7FC4AA}" type="datetimeFigureOut">
              <a:rPr lang="pt-BR" smtClean="0"/>
              <a:pPr/>
              <a:t>8/5/2017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376AB-6DA4-4375-B428-4977DE50A5A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8429" y="8226214"/>
            <a:ext cx="8161020" cy="2542540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58429" y="5425865"/>
            <a:ext cx="816102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E103B-4BD1-427C-848F-29047A7FC4AA}" type="datetimeFigureOut">
              <a:rPr lang="pt-BR" smtClean="0"/>
              <a:pPr/>
              <a:t>8/5/2017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376AB-6DA4-4375-B428-4977DE50A5A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03397" y="5576993"/>
            <a:ext cx="4457224" cy="1576789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120640" y="5576993"/>
            <a:ext cx="4457224" cy="1576789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E103B-4BD1-427C-848F-29047A7FC4AA}" type="datetimeFigureOut">
              <a:rPr lang="pt-BR" smtClean="0"/>
              <a:pPr/>
              <a:t>8/5/2017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376AB-6DA4-4375-B428-4977DE50A5A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80060" y="512658"/>
            <a:ext cx="864108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80060" y="2865544"/>
            <a:ext cx="4242197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80060" y="4059766"/>
            <a:ext cx="4242197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877277" y="2865544"/>
            <a:ext cx="4243864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877277" y="4059766"/>
            <a:ext cx="4243864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E103B-4BD1-427C-848F-29047A7FC4AA}" type="datetimeFigureOut">
              <a:rPr lang="pt-BR" smtClean="0"/>
              <a:pPr/>
              <a:t>8/5/2017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376AB-6DA4-4375-B428-4977DE50A5A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E103B-4BD1-427C-848F-29047A7FC4AA}" type="datetimeFigureOut">
              <a:rPr lang="pt-BR" smtClean="0"/>
              <a:pPr/>
              <a:t>8/5/2017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376AB-6DA4-4375-B428-4977DE50A5A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E103B-4BD1-427C-848F-29047A7FC4AA}" type="datetimeFigureOut">
              <a:rPr lang="pt-BR" smtClean="0"/>
              <a:pPr/>
              <a:t>8/5/2017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376AB-6DA4-4375-B428-4977DE50A5A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80060" y="509693"/>
            <a:ext cx="3158729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753802" y="509694"/>
            <a:ext cx="5367338" cy="10925811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80060" y="2678854"/>
            <a:ext cx="3158729" cy="8756651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E103B-4BD1-427C-848F-29047A7FC4AA}" type="datetimeFigureOut">
              <a:rPr lang="pt-BR" smtClean="0"/>
              <a:pPr/>
              <a:t>8/5/2017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376AB-6DA4-4375-B428-4977DE50A5A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81902" y="8961120"/>
            <a:ext cx="576072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881902" y="1143847"/>
            <a:ext cx="5760720" cy="768096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881902" y="10019031"/>
            <a:ext cx="5760720" cy="1502409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E103B-4BD1-427C-848F-29047A7FC4AA}" type="datetimeFigureOut">
              <a:rPr lang="pt-BR" smtClean="0"/>
              <a:pPr/>
              <a:t>8/5/2017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376AB-6DA4-4375-B428-4977DE50A5A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80060" y="512658"/>
            <a:ext cx="8641080" cy="21336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80060" y="2987041"/>
            <a:ext cx="8641080" cy="8448464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80060" y="11865187"/>
            <a:ext cx="22402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5E103B-4BD1-427C-848F-29047A7FC4AA}" type="datetimeFigureOut">
              <a:rPr lang="pt-BR" smtClean="0"/>
              <a:pPr/>
              <a:t>8/5/2017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280410" y="11865187"/>
            <a:ext cx="30403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880860" y="11865187"/>
            <a:ext cx="22402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D376AB-6DA4-4375-B428-4977DE50A5A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 descr="Imagem relacionada"/>
          <p:cNvPicPr>
            <a:picLocks noChangeAspect="1" noChangeArrowheads="1"/>
          </p:cNvPicPr>
          <p:nvPr/>
        </p:nvPicPr>
        <p:blipFill>
          <a:blip r:embed="rId3" cstate="print"/>
          <a:srcRect l="12500" r="12501"/>
          <a:stretch>
            <a:fillRect/>
          </a:stretch>
        </p:blipFill>
        <p:spPr bwMode="auto">
          <a:xfrm>
            <a:off x="0" y="-3896344"/>
            <a:ext cx="9601200" cy="16697944"/>
          </a:xfrm>
          <a:prstGeom prst="rect">
            <a:avLst/>
          </a:prstGeom>
          <a:noFill/>
        </p:spPr>
      </p:pic>
      <p:sp>
        <p:nvSpPr>
          <p:cNvPr id="11" name="Retângulo 10"/>
          <p:cNvSpPr/>
          <p:nvPr/>
        </p:nvSpPr>
        <p:spPr>
          <a:xfrm>
            <a:off x="0" y="-1808112"/>
            <a:ext cx="9601200" cy="12225536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Triângulo retângulo 5"/>
          <p:cNvSpPr/>
          <p:nvPr/>
        </p:nvSpPr>
        <p:spPr>
          <a:xfrm flipH="1">
            <a:off x="-167952" y="10289232"/>
            <a:ext cx="9769152" cy="2008312"/>
          </a:xfrm>
          <a:prstGeom prst="rtTriangle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CaixaDeTexto 11"/>
          <p:cNvSpPr txBox="1"/>
          <p:nvPr/>
        </p:nvSpPr>
        <p:spPr>
          <a:xfrm>
            <a:off x="4080520" y="0"/>
            <a:ext cx="55206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0" dirty="0" smtClean="0">
                <a:solidFill>
                  <a:schemeClr val="tx2">
                    <a:lumMod val="75000"/>
                  </a:schemeClr>
                </a:solidFill>
                <a:latin typeface="Berlin Sans FB" pitchFamily="34" charset="0"/>
              </a:rPr>
              <a:t>CONVITE</a:t>
            </a:r>
            <a:endParaRPr lang="pt-BR" sz="8000" dirty="0">
              <a:solidFill>
                <a:schemeClr val="tx2">
                  <a:lumMod val="75000"/>
                </a:schemeClr>
              </a:solidFill>
              <a:latin typeface="Berlin Sans FB" pitchFamily="34" charset="0"/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1704256" y="1224136"/>
            <a:ext cx="768092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t-B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erlin Sans FB" pitchFamily="34" charset="0"/>
              </a:rPr>
              <a:t>PROGRAMA ABDIAS NASCIMENTO DA CAPES: </a:t>
            </a:r>
          </a:p>
          <a:p>
            <a:pPr algn="r"/>
            <a:r>
              <a:rPr lang="pt-B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erlin Sans FB" pitchFamily="34" charset="0"/>
              </a:rPr>
              <a:t>COLABORAÇÃO ACADÊMICA ENTRE ESCOLA SUPERIOR </a:t>
            </a:r>
          </a:p>
          <a:p>
            <a:pPr algn="r"/>
            <a:r>
              <a:rPr lang="pt-B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erlin Sans FB" pitchFamily="34" charset="0"/>
              </a:rPr>
              <a:t>DE ENFERMAGEM DO PORTO (ESEP), UNILAB E UFC</a:t>
            </a:r>
            <a:endParaRPr lang="pt-BR" sz="2000" dirty="0">
              <a:solidFill>
                <a:schemeClr val="tx1">
                  <a:lumMod val="75000"/>
                  <a:lumOff val="25000"/>
                </a:schemeClr>
              </a:solidFill>
              <a:latin typeface="Berlin Sans FB" pitchFamily="34" charset="0"/>
            </a:endParaRPr>
          </a:p>
        </p:txBody>
      </p:sp>
      <p:grpSp>
        <p:nvGrpSpPr>
          <p:cNvPr id="16" name="Grupo 15"/>
          <p:cNvGrpSpPr/>
          <p:nvPr/>
        </p:nvGrpSpPr>
        <p:grpSpPr>
          <a:xfrm>
            <a:off x="0" y="3448472"/>
            <a:ext cx="9601200" cy="936104"/>
            <a:chOff x="0" y="3916524"/>
            <a:chExt cx="9601200" cy="936104"/>
          </a:xfrm>
        </p:grpSpPr>
        <p:sp>
          <p:nvSpPr>
            <p:cNvPr id="15" name="Retângulo 14"/>
            <p:cNvSpPr/>
            <p:nvPr/>
          </p:nvSpPr>
          <p:spPr>
            <a:xfrm>
              <a:off x="0" y="3916524"/>
              <a:ext cx="9601200" cy="9361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2000"/>
            </a:p>
          </p:txBody>
        </p:sp>
        <p:sp>
          <p:nvSpPr>
            <p:cNvPr id="14" name="CaixaDeTexto 13"/>
            <p:cNvSpPr txBox="1"/>
            <p:nvPr/>
          </p:nvSpPr>
          <p:spPr>
            <a:xfrm>
              <a:off x="0" y="4132548"/>
              <a:ext cx="96012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000" dirty="0" smtClean="0">
                  <a:solidFill>
                    <a:schemeClr val="tx2">
                      <a:lumMod val="75000"/>
                    </a:schemeClr>
                  </a:solidFill>
                  <a:latin typeface="Berlin Sans FB" pitchFamily="34" charset="0"/>
                </a:rPr>
                <a:t>Prof. Dr. António Luís Rodrigues Faria de Carvalho</a:t>
              </a:r>
            </a:p>
            <a:p>
              <a:pPr algn="ctr"/>
              <a:r>
                <a:rPr lang="pt-BR" sz="2000" dirty="0" smtClean="0">
                  <a:solidFill>
                    <a:schemeClr val="tx2">
                      <a:lumMod val="75000"/>
                    </a:schemeClr>
                  </a:solidFill>
                  <a:latin typeface="Berlin Sans FB" pitchFamily="34" charset="0"/>
                </a:rPr>
                <a:t>(Professor da ESEP)</a:t>
              </a:r>
              <a:endParaRPr lang="pt-BR" sz="2000" dirty="0">
                <a:solidFill>
                  <a:schemeClr val="tx2">
                    <a:lumMod val="75000"/>
                  </a:schemeClr>
                </a:solidFill>
                <a:latin typeface="Berlin Sans FB" pitchFamily="34" charset="0"/>
              </a:endParaRPr>
            </a:p>
          </p:txBody>
        </p:sp>
      </p:grpSp>
      <p:grpSp>
        <p:nvGrpSpPr>
          <p:cNvPr id="30" name="Grupo 29"/>
          <p:cNvGrpSpPr/>
          <p:nvPr/>
        </p:nvGrpSpPr>
        <p:grpSpPr>
          <a:xfrm>
            <a:off x="192088" y="4528592"/>
            <a:ext cx="9409112" cy="3000821"/>
            <a:chOff x="192088" y="4388423"/>
            <a:chExt cx="9409112" cy="3000821"/>
          </a:xfrm>
        </p:grpSpPr>
        <p:grpSp>
          <p:nvGrpSpPr>
            <p:cNvPr id="29" name="Grupo 28"/>
            <p:cNvGrpSpPr/>
            <p:nvPr/>
          </p:nvGrpSpPr>
          <p:grpSpPr>
            <a:xfrm>
              <a:off x="192088" y="4604447"/>
              <a:ext cx="792088" cy="1938992"/>
              <a:chOff x="192088" y="4596753"/>
              <a:chExt cx="792088" cy="1938992"/>
            </a:xfrm>
          </p:grpSpPr>
          <p:sp>
            <p:nvSpPr>
              <p:cNvPr id="17" name="CaixaDeTexto 16"/>
              <p:cNvSpPr txBox="1"/>
              <p:nvPr/>
            </p:nvSpPr>
            <p:spPr>
              <a:xfrm>
                <a:off x="192088" y="4596753"/>
                <a:ext cx="792088" cy="19389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4800" b="1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Agency FB" pitchFamily="34" charset="0"/>
                  </a:rPr>
                  <a:t>22</a:t>
                </a:r>
              </a:p>
              <a:p>
                <a:pPr algn="ctr"/>
                <a:endParaRPr lang="pt-BR" sz="2400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Agency FB" pitchFamily="34" charset="0"/>
                </a:endParaRPr>
              </a:p>
              <a:p>
                <a:pPr algn="ctr"/>
                <a:r>
                  <a:rPr lang="pt-BR" sz="4800" b="1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Agency FB" pitchFamily="34" charset="0"/>
                  </a:rPr>
                  <a:t>05</a:t>
                </a:r>
                <a:endParaRPr lang="pt-BR" sz="4800" b="1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Agency FB" pitchFamily="34" charset="0"/>
                </a:endParaRPr>
              </a:p>
            </p:txBody>
          </p:sp>
          <p:cxnSp>
            <p:nvCxnSpPr>
              <p:cNvPr id="19" name="Conector reto 18"/>
              <p:cNvCxnSpPr/>
              <p:nvPr/>
            </p:nvCxnSpPr>
            <p:spPr>
              <a:xfrm>
                <a:off x="300100" y="5529010"/>
                <a:ext cx="576064" cy="0"/>
              </a:xfrm>
              <a:prstGeom prst="line">
                <a:avLst/>
              </a:prstGeom>
              <a:ln w="5715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8" name="Retângulo 27"/>
            <p:cNvSpPr/>
            <p:nvPr/>
          </p:nvSpPr>
          <p:spPr>
            <a:xfrm>
              <a:off x="984176" y="4388423"/>
              <a:ext cx="8617024" cy="300082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pt-BR" sz="18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Berlin Sans FB" pitchFamily="34" charset="0"/>
                </a:rPr>
                <a:t>TARDE</a:t>
              </a:r>
            </a:p>
            <a:p>
              <a:pPr>
                <a:lnSpc>
                  <a:spcPct val="150000"/>
                </a:lnSpc>
              </a:pPr>
              <a:r>
                <a:rPr lang="pt-BR" sz="1800" u="sng" dirty="0" smtClean="0">
                  <a:latin typeface="Berlin Sans FB" pitchFamily="34" charset="0"/>
                </a:rPr>
                <a:t>Palestra</a:t>
              </a:r>
              <a:r>
                <a:rPr lang="pt-BR" sz="1800" dirty="0" smtClean="0">
                  <a:latin typeface="Berlin Sans FB" pitchFamily="34" charset="0"/>
                </a:rPr>
                <a:t>: Supervisão clínica para a segurança e qualidade dos cuidados</a:t>
              </a:r>
            </a:p>
            <a:p>
              <a:pPr>
                <a:lnSpc>
                  <a:spcPct val="150000"/>
                </a:lnSpc>
              </a:pPr>
              <a:r>
                <a:rPr lang="pt-BR" sz="1800" dirty="0" smtClean="0">
                  <a:solidFill>
                    <a:schemeClr val="tx2">
                      <a:lumMod val="75000"/>
                    </a:schemeClr>
                  </a:solidFill>
                  <a:latin typeface="Berlin Sans FB" pitchFamily="34" charset="0"/>
                </a:rPr>
                <a:t>Local: Departamento de Enfermagem da UFC (Rua Alexandre Baraúna, n° 1115)</a:t>
              </a:r>
            </a:p>
            <a:p>
              <a:pPr>
                <a:lnSpc>
                  <a:spcPct val="150000"/>
                </a:lnSpc>
              </a:pPr>
              <a:r>
                <a:rPr lang="pt-BR" sz="1800" dirty="0" smtClean="0">
                  <a:solidFill>
                    <a:schemeClr val="tx2">
                      <a:lumMod val="75000"/>
                    </a:schemeClr>
                  </a:solidFill>
                  <a:latin typeface="Berlin Sans FB" pitchFamily="34" charset="0"/>
                </a:rPr>
                <a:t>Sala: 1  da Pós-Graduação em Enfermagem</a:t>
              </a:r>
            </a:p>
            <a:p>
              <a:pPr>
                <a:lnSpc>
                  <a:spcPct val="150000"/>
                </a:lnSpc>
              </a:pPr>
              <a:r>
                <a:rPr lang="pt-BR" sz="1800" dirty="0" smtClean="0">
                  <a:solidFill>
                    <a:schemeClr val="tx2">
                      <a:lumMod val="75000"/>
                    </a:schemeClr>
                  </a:solidFill>
                  <a:latin typeface="Berlin Sans FB" pitchFamily="34" charset="0"/>
                </a:rPr>
                <a:t>Horário: 14 </a:t>
              </a:r>
              <a:r>
                <a:rPr lang="pt-BR" sz="1800" dirty="0" smtClean="0">
                  <a:solidFill>
                    <a:schemeClr val="tx2">
                      <a:lumMod val="75000"/>
                    </a:schemeClr>
                  </a:solidFill>
                  <a:latin typeface="Berlin Sans FB" pitchFamily="34" charset="0"/>
                </a:rPr>
                <a:t>horas</a:t>
              </a:r>
            </a:p>
            <a:p>
              <a:pPr>
                <a:lnSpc>
                  <a:spcPct val="150000"/>
                </a:lnSpc>
              </a:pPr>
              <a:r>
                <a:rPr lang="pt-BR" sz="1800" dirty="0" smtClean="0">
                  <a:solidFill>
                    <a:schemeClr val="tx2">
                      <a:lumMod val="75000"/>
                    </a:schemeClr>
                  </a:solidFill>
                  <a:latin typeface="Berlin Sans FB" pitchFamily="34" charset="0"/>
                </a:rPr>
                <a:t>Haverá </a:t>
              </a:r>
              <a:r>
                <a:rPr lang="pt-BR" sz="1800" dirty="0" smtClean="0">
                  <a:solidFill>
                    <a:schemeClr val="tx2">
                      <a:lumMod val="75000"/>
                    </a:schemeClr>
                  </a:solidFill>
                  <a:latin typeface="Berlin Sans FB" pitchFamily="34" charset="0"/>
                </a:rPr>
                <a:t>um ônibus da </a:t>
              </a:r>
              <a:r>
                <a:rPr lang="pt-BR" sz="1800" dirty="0" smtClean="0">
                  <a:solidFill>
                    <a:schemeClr val="tx2">
                      <a:lumMod val="75000"/>
                    </a:schemeClr>
                  </a:solidFill>
                  <a:latin typeface="Berlin Sans FB" pitchFamily="34" charset="0"/>
                </a:rPr>
                <a:t>UNILAB </a:t>
              </a:r>
              <a:r>
                <a:rPr lang="pt-BR" sz="1800" dirty="0" smtClean="0">
                  <a:solidFill>
                    <a:schemeClr val="tx2">
                      <a:lumMod val="75000"/>
                    </a:schemeClr>
                  </a:solidFill>
                  <a:latin typeface="Berlin Sans FB" pitchFamily="34" charset="0"/>
                </a:rPr>
                <a:t>que sairá do </a:t>
              </a:r>
              <a:r>
                <a:rPr lang="pt-BR" sz="1800" dirty="0" smtClean="0">
                  <a:solidFill>
                    <a:schemeClr val="tx2">
                      <a:lumMod val="75000"/>
                    </a:schemeClr>
                  </a:solidFill>
                  <a:latin typeface="Berlin Sans FB" pitchFamily="34" charset="0"/>
                </a:rPr>
                <a:t>Campus da Liberdade às 12:30 </a:t>
              </a:r>
              <a:r>
                <a:rPr lang="pt-BR" sz="1800" dirty="0" err="1" smtClean="0">
                  <a:solidFill>
                    <a:schemeClr val="tx2">
                      <a:lumMod val="75000"/>
                    </a:schemeClr>
                  </a:solidFill>
                  <a:latin typeface="Berlin Sans FB" pitchFamily="34" charset="0"/>
                </a:rPr>
                <a:t>hs</a:t>
              </a:r>
              <a:r>
                <a:rPr lang="pt-BR" sz="1800" dirty="0" smtClean="0">
                  <a:solidFill>
                    <a:schemeClr val="tx2">
                      <a:lumMod val="75000"/>
                    </a:schemeClr>
                  </a:solidFill>
                  <a:latin typeface="Berlin Sans FB" pitchFamily="34" charset="0"/>
                </a:rPr>
                <a:t>. </a:t>
              </a:r>
              <a:r>
                <a:rPr lang="pt-BR" sz="1600" dirty="0" smtClean="0">
                  <a:solidFill>
                    <a:schemeClr val="tx2">
                      <a:lumMod val="75000"/>
                    </a:schemeClr>
                  </a:solidFill>
                  <a:latin typeface="Berlin Sans FB" pitchFamily="34" charset="0"/>
                </a:rPr>
                <a:t>(30 </a:t>
              </a:r>
              <a:r>
                <a:rPr lang="pt-BR" sz="1600" dirty="0" smtClean="0">
                  <a:solidFill>
                    <a:schemeClr val="tx2">
                      <a:lumMod val="75000"/>
                    </a:schemeClr>
                  </a:solidFill>
                  <a:latin typeface="Berlin Sans FB" pitchFamily="34" charset="0"/>
                </a:rPr>
                <a:t>vagas)</a:t>
              </a:r>
              <a:endParaRPr lang="pt-BR" sz="1600" dirty="0" smtClean="0">
                <a:solidFill>
                  <a:schemeClr val="accent1"/>
                </a:solidFill>
                <a:latin typeface="Berlin Sans FB" pitchFamily="34" charset="0"/>
              </a:endParaRPr>
            </a:p>
            <a:p>
              <a:pPr>
                <a:lnSpc>
                  <a:spcPct val="150000"/>
                </a:lnSpc>
              </a:pPr>
              <a:endParaRPr lang="pt-BR" sz="1800" dirty="0">
                <a:solidFill>
                  <a:schemeClr val="tx2">
                    <a:lumMod val="75000"/>
                  </a:schemeClr>
                </a:solidFill>
                <a:latin typeface="Berlin Sans FB" pitchFamily="34" charset="0"/>
              </a:endParaRPr>
            </a:p>
          </p:txBody>
        </p:sp>
      </p:grpSp>
      <p:sp>
        <p:nvSpPr>
          <p:cNvPr id="51" name="CaixaDeTexto 50"/>
          <p:cNvSpPr txBox="1"/>
          <p:nvPr/>
        </p:nvSpPr>
        <p:spPr>
          <a:xfrm>
            <a:off x="7656984" y="10793288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800" b="1" dirty="0" smtClean="0">
                <a:solidFill>
                  <a:schemeClr val="tx2">
                    <a:lumMod val="75000"/>
                  </a:schemeClr>
                </a:solidFill>
                <a:latin typeface="Cordia New" pitchFamily="34" charset="-34"/>
                <a:cs typeface="Cordia New" pitchFamily="34" charset="-34"/>
              </a:rPr>
              <a:t>ORGANIZAÇÃO</a:t>
            </a:r>
            <a:endParaRPr lang="pt-BR" sz="1800" b="1" dirty="0">
              <a:solidFill>
                <a:schemeClr val="tx2">
                  <a:lumMod val="75000"/>
                </a:schemeClr>
              </a:solidFill>
              <a:latin typeface="Cordia New" pitchFamily="34" charset="-34"/>
              <a:cs typeface="Cordia New" pitchFamily="34" charset="-34"/>
            </a:endParaRPr>
          </a:p>
        </p:txBody>
      </p:sp>
      <p:pic>
        <p:nvPicPr>
          <p:cNvPr id="2050" name="Picture 2" descr="Resultado de imagem para brasão ufc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44816" y="11225336"/>
            <a:ext cx="547112" cy="900000"/>
          </a:xfrm>
          <a:prstGeom prst="rect">
            <a:avLst/>
          </a:prstGeom>
          <a:noFill/>
        </p:spPr>
      </p:pic>
      <p:pic>
        <p:nvPicPr>
          <p:cNvPr id="2052" name="Picture 4" descr="Resultado de imagem para UNILAB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20480" y="11585376"/>
            <a:ext cx="2321396" cy="575389"/>
          </a:xfrm>
          <a:prstGeom prst="rect">
            <a:avLst/>
          </a:prstGeom>
          <a:noFill/>
        </p:spPr>
      </p:pic>
      <p:pic>
        <p:nvPicPr>
          <p:cNvPr id="2054" name="Picture 6" descr="Resultado de imagem para ESCOLA SUPERIOR DE ENFERMAGEM DO PORTO (ESEP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608912" y="11513368"/>
            <a:ext cx="1624214" cy="576000"/>
          </a:xfrm>
          <a:prstGeom prst="rect">
            <a:avLst/>
          </a:prstGeom>
          <a:noFill/>
        </p:spPr>
      </p:pic>
      <p:sp>
        <p:nvSpPr>
          <p:cNvPr id="8" name="Triângulo retângulo 7"/>
          <p:cNvSpPr/>
          <p:nvPr/>
        </p:nvSpPr>
        <p:spPr>
          <a:xfrm>
            <a:off x="0" y="11585376"/>
            <a:ext cx="3360440" cy="712168"/>
          </a:xfrm>
          <a:prstGeom prst="rtTriangle">
            <a:avLst/>
          </a:prstGeom>
          <a:solidFill>
            <a:schemeClr val="tx2">
              <a:lumMod val="7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53" name="Grupo 28"/>
          <p:cNvGrpSpPr/>
          <p:nvPr/>
        </p:nvGrpSpPr>
        <p:grpSpPr>
          <a:xfrm>
            <a:off x="192088" y="7408912"/>
            <a:ext cx="792088" cy="1938992"/>
            <a:chOff x="192088" y="4896835"/>
            <a:chExt cx="792088" cy="1938992"/>
          </a:xfrm>
        </p:grpSpPr>
        <p:sp>
          <p:nvSpPr>
            <p:cNvPr id="55" name="CaixaDeTexto 54"/>
            <p:cNvSpPr txBox="1"/>
            <p:nvPr/>
          </p:nvSpPr>
          <p:spPr>
            <a:xfrm>
              <a:off x="192088" y="4896835"/>
              <a:ext cx="792088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4800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Agency FB" pitchFamily="34" charset="0"/>
                </a:rPr>
                <a:t>23</a:t>
              </a:r>
            </a:p>
            <a:p>
              <a:pPr algn="ctr"/>
              <a:endParaRPr lang="pt-BR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gency FB" pitchFamily="34" charset="0"/>
              </a:endParaRPr>
            </a:p>
            <a:p>
              <a:pPr algn="ctr"/>
              <a:r>
                <a:rPr lang="pt-BR" sz="4800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Agency FB" pitchFamily="34" charset="0"/>
                </a:rPr>
                <a:t>05</a:t>
              </a:r>
              <a:endParaRPr lang="pt-BR" sz="4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gency FB" pitchFamily="34" charset="0"/>
              </a:endParaRPr>
            </a:p>
          </p:txBody>
        </p:sp>
        <p:cxnSp>
          <p:nvCxnSpPr>
            <p:cNvPr id="56" name="Conector reto 55"/>
            <p:cNvCxnSpPr/>
            <p:nvPr/>
          </p:nvCxnSpPr>
          <p:spPr>
            <a:xfrm>
              <a:off x="300100" y="5820889"/>
              <a:ext cx="576064" cy="0"/>
            </a:xfrm>
            <a:prstGeom prst="line">
              <a:avLst/>
            </a:prstGeom>
            <a:ln w="571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Retângulo 24"/>
          <p:cNvSpPr/>
          <p:nvPr/>
        </p:nvSpPr>
        <p:spPr>
          <a:xfrm>
            <a:off x="984176" y="7120880"/>
            <a:ext cx="8617024" cy="32393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Berlin Sans FB" pitchFamily="34" charset="0"/>
              </a:rPr>
              <a:t>MANHÃ</a:t>
            </a:r>
          </a:p>
          <a:p>
            <a:r>
              <a:rPr lang="pt-BR" sz="1800" u="sng" dirty="0" smtClean="0">
                <a:latin typeface="Berlin Sans FB" pitchFamily="34" charset="0"/>
              </a:rPr>
              <a:t>Reunião</a:t>
            </a:r>
            <a:r>
              <a:rPr lang="pt-BR" sz="1800" dirty="0" smtClean="0">
                <a:latin typeface="Berlin Sans FB" pitchFamily="34" charset="0"/>
              </a:rPr>
              <a:t>: Diretor ICS e Coordenadores da Graduação e Pós Graduação em Enfermagem</a:t>
            </a:r>
          </a:p>
          <a:p>
            <a:r>
              <a:rPr lang="pt-BR" sz="1800" dirty="0" smtClean="0">
                <a:latin typeface="Berlin Sans FB" pitchFamily="34" charset="0"/>
              </a:rPr>
              <a:t>Visita guiada na UNILAB</a:t>
            </a:r>
          </a:p>
          <a:p>
            <a:endParaRPr lang="pt-BR" sz="1050" dirty="0" smtClean="0">
              <a:latin typeface="Berlin Sans FB" pitchFamily="34" charset="0"/>
            </a:endParaRPr>
          </a:p>
          <a:p>
            <a:r>
              <a:rPr lang="pt-BR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Berlin Sans FB" pitchFamily="34" charset="0"/>
              </a:rPr>
              <a:t>TARDE</a:t>
            </a:r>
          </a:p>
          <a:p>
            <a:pPr>
              <a:lnSpc>
                <a:spcPct val="150000"/>
              </a:lnSpc>
            </a:pPr>
            <a:r>
              <a:rPr lang="pt-BR" sz="1800" u="sng" dirty="0" smtClean="0">
                <a:latin typeface="Berlin Sans FB" pitchFamily="34" charset="0"/>
              </a:rPr>
              <a:t>Palestra</a:t>
            </a:r>
            <a:r>
              <a:rPr lang="pt-BR" sz="1800" dirty="0" smtClean="0">
                <a:latin typeface="Berlin Sans FB" pitchFamily="34" charset="0"/>
              </a:rPr>
              <a:t>: A </a:t>
            </a:r>
            <a:r>
              <a:rPr lang="pt-BR" sz="1800" dirty="0" err="1" smtClean="0">
                <a:latin typeface="Berlin Sans FB" pitchFamily="34" charset="0"/>
              </a:rPr>
              <a:t>informoterapia</a:t>
            </a:r>
            <a:r>
              <a:rPr lang="pt-BR" sz="1800" dirty="0" smtClean="0">
                <a:latin typeface="Berlin Sans FB" pitchFamily="34" charset="0"/>
              </a:rPr>
              <a:t> para a tomada de decisão em saúde</a:t>
            </a:r>
          </a:p>
          <a:p>
            <a:pPr>
              <a:lnSpc>
                <a:spcPct val="150000"/>
              </a:lnSpc>
            </a:pPr>
            <a:r>
              <a:rPr lang="pt-BR" sz="1800" u="sng" dirty="0" smtClean="0">
                <a:solidFill>
                  <a:schemeClr val="tx2">
                    <a:lumMod val="75000"/>
                  </a:schemeClr>
                </a:solidFill>
                <a:latin typeface="Berlin Sans FB" pitchFamily="34" charset="0"/>
              </a:rPr>
              <a:t>Local</a:t>
            </a:r>
            <a:r>
              <a:rPr lang="pt-BR" sz="1800" dirty="0" smtClean="0">
                <a:solidFill>
                  <a:schemeClr val="tx2">
                    <a:lumMod val="75000"/>
                  </a:schemeClr>
                </a:solidFill>
                <a:latin typeface="Berlin Sans FB" pitchFamily="34" charset="0"/>
              </a:rPr>
              <a:t>: </a:t>
            </a:r>
            <a:r>
              <a:rPr lang="pt-BR" sz="1800" dirty="0" smtClean="0">
                <a:solidFill>
                  <a:schemeClr val="tx2">
                    <a:lumMod val="75000"/>
                  </a:schemeClr>
                </a:solidFill>
                <a:latin typeface="Berlin Sans FB" pitchFamily="34" charset="0"/>
              </a:rPr>
              <a:t>Auditório do Bloco didático, Campus da </a:t>
            </a:r>
            <a:r>
              <a:rPr lang="pt-BR" sz="1800" dirty="0" smtClean="0">
                <a:solidFill>
                  <a:schemeClr val="tx2">
                    <a:lumMod val="75000"/>
                  </a:schemeClr>
                </a:solidFill>
                <a:latin typeface="Berlin Sans FB" pitchFamily="34" charset="0"/>
              </a:rPr>
              <a:t>Liberdade da </a:t>
            </a:r>
            <a:r>
              <a:rPr lang="pt-BR" sz="1800" dirty="0" smtClean="0">
                <a:solidFill>
                  <a:schemeClr val="tx2">
                    <a:lumMod val="75000"/>
                  </a:schemeClr>
                </a:solidFill>
                <a:latin typeface="Berlin Sans FB" pitchFamily="34" charset="0"/>
              </a:rPr>
              <a:t>UNILAB</a:t>
            </a:r>
            <a:endParaRPr lang="pt-BR" sz="1800" dirty="0" smtClean="0">
              <a:solidFill>
                <a:schemeClr val="tx2">
                  <a:lumMod val="75000"/>
                </a:schemeClr>
              </a:solidFill>
              <a:latin typeface="Berlin Sans FB" pitchFamily="34" charset="0"/>
            </a:endParaRPr>
          </a:p>
          <a:p>
            <a:pPr>
              <a:lnSpc>
                <a:spcPct val="150000"/>
              </a:lnSpc>
            </a:pPr>
            <a:r>
              <a:rPr lang="pt-BR" sz="1800" dirty="0" smtClean="0">
                <a:solidFill>
                  <a:schemeClr val="tx2">
                    <a:lumMod val="75000"/>
                  </a:schemeClr>
                </a:solidFill>
                <a:latin typeface="Berlin Sans FB" pitchFamily="34" charset="0"/>
              </a:rPr>
              <a:t>Horário:  14 horas</a:t>
            </a:r>
          </a:p>
          <a:p>
            <a:pPr>
              <a:lnSpc>
                <a:spcPct val="150000"/>
              </a:lnSpc>
            </a:pPr>
            <a:r>
              <a:rPr lang="pt-BR" sz="1800" dirty="0" smtClean="0">
                <a:solidFill>
                  <a:schemeClr val="tx2">
                    <a:lumMod val="75000"/>
                  </a:schemeClr>
                </a:solidFill>
                <a:latin typeface="Berlin Sans FB" pitchFamily="34" charset="0"/>
              </a:rPr>
              <a:t>Haverá um ônibus da UFC que sairá do DENF/UFC às 7 horas. (40 vagas)</a:t>
            </a:r>
            <a:endParaRPr lang="pt-BR" sz="1800" dirty="0">
              <a:solidFill>
                <a:schemeClr val="accent1"/>
              </a:solidFill>
              <a:latin typeface="Berlin Sans FB" pitchFamily="34" charset="0"/>
            </a:endParaRPr>
          </a:p>
        </p:txBody>
      </p:sp>
      <p:sp>
        <p:nvSpPr>
          <p:cNvPr id="24" name="CaixaDeTexto 23"/>
          <p:cNvSpPr txBox="1"/>
          <p:nvPr/>
        </p:nvSpPr>
        <p:spPr>
          <a:xfrm>
            <a:off x="0" y="2368352"/>
            <a:ext cx="9601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 smtClean="0">
                <a:solidFill>
                  <a:schemeClr val="tx2">
                    <a:lumMod val="50000"/>
                  </a:schemeClr>
                </a:solidFill>
              </a:rPr>
              <a:t>SEMINÁRIO INTERNACIONAL DE SEGURANÇA E QUALIDADE DOS CUIDADOS EM SAÚDE </a:t>
            </a:r>
            <a:endParaRPr lang="pt-BR" sz="36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518</TotalTime>
  <Words>133</Words>
  <Application>Microsoft Office PowerPoint</Application>
  <PresentationFormat>Papel A3 (297x420 mm)</PresentationFormat>
  <Paragraphs>30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Thais</dc:creator>
  <cp:lastModifiedBy>.</cp:lastModifiedBy>
  <cp:revision>69</cp:revision>
  <dcterms:created xsi:type="dcterms:W3CDTF">2017-04-24T21:06:09Z</dcterms:created>
  <dcterms:modified xsi:type="dcterms:W3CDTF">2017-05-08T18:13:57Z</dcterms:modified>
</cp:coreProperties>
</file>