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73" r:id="rId7"/>
    <p:sldId id="274" r:id="rId8"/>
    <p:sldId id="27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84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73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20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95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01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453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57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44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713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038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01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E008E-2C02-490D-9E8E-869B76F6EA32}" type="datetimeFigureOut">
              <a:rPr lang="pt-BR" smtClean="0"/>
              <a:t>13/04/2018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88783-EEA7-41BF-87E2-AC6ABC2D2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593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19895"/>
            <a:ext cx="9144000" cy="23876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tx2"/>
                </a:solidFill>
                <a:latin typeface="Eras Light ITC" panose="020B0402030504020804" pitchFamily="34" charset="0"/>
              </a:rPr>
              <a:t>Orçamento Unilab</a:t>
            </a:r>
            <a:br>
              <a:rPr lang="pt-BR" b="1" dirty="0" smtClean="0">
                <a:solidFill>
                  <a:schemeClr val="tx2"/>
                </a:solidFill>
                <a:latin typeface="Eras Light ITC" panose="020B0402030504020804" pitchFamily="34" charset="0"/>
              </a:rPr>
            </a:br>
            <a:r>
              <a:rPr lang="pt-BR" sz="4000" b="1" dirty="0" smtClean="0">
                <a:solidFill>
                  <a:schemeClr val="tx2"/>
                </a:solidFill>
                <a:latin typeface="Eras Light ITC" panose="020B0402030504020804" pitchFamily="34" charset="0"/>
              </a:rPr>
              <a:t>Perspectivas para 2018</a:t>
            </a:r>
            <a:endParaRPr lang="pt-BR" b="1" dirty="0">
              <a:solidFill>
                <a:schemeClr val="tx2"/>
              </a:solidFill>
              <a:latin typeface="Eras Light ITC" panose="020B0402030504020804" pitchFamily="34" charset="0"/>
            </a:endParaRPr>
          </a:p>
        </p:txBody>
      </p:sp>
      <p:pic>
        <p:nvPicPr>
          <p:cNvPr id="5" name="Picture 2" descr="http://sistemas.mre.gov.br/kitweb/datafiles/Bissau/pt-br/image/logo-unila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50" y="214994"/>
            <a:ext cx="4457700" cy="110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9355" y="5079679"/>
            <a:ext cx="2732645" cy="1778321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710" y="5079678"/>
            <a:ext cx="2732645" cy="177832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065" y="5079677"/>
            <a:ext cx="2732645" cy="1778322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420" y="5079675"/>
            <a:ext cx="2732645" cy="1778323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79674"/>
            <a:ext cx="1261420" cy="1778324"/>
          </a:xfrm>
          <a:prstGeom prst="rect">
            <a:avLst/>
          </a:prstGeom>
        </p:spPr>
      </p:pic>
      <p:sp>
        <p:nvSpPr>
          <p:cNvPr id="12" name="Retângulo 11"/>
          <p:cNvSpPr/>
          <p:nvPr/>
        </p:nvSpPr>
        <p:spPr>
          <a:xfrm>
            <a:off x="0" y="5001208"/>
            <a:ext cx="12192000" cy="784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07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5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Orçamento 2018</a:t>
            </a:r>
            <a:endParaRPr lang="pt-BR" dirty="0"/>
          </a:p>
        </p:txBody>
      </p:sp>
      <p:pic>
        <p:nvPicPr>
          <p:cNvPr id="13" name="Picture 4" descr="Pro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0128" y="6210676"/>
            <a:ext cx="1274502" cy="3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508953"/>
              </p:ext>
            </p:extLst>
          </p:nvPr>
        </p:nvGraphicFramePr>
        <p:xfrm>
          <a:off x="102636" y="1461731"/>
          <a:ext cx="11793894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61650"/>
                <a:gridCol w="1856792"/>
                <a:gridCol w="18754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Ação Governo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Grupo Despesa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 (R$ 1,00)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Contribuição a Org. Internacionais sem Exigência Programação Específica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4.000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Contribuições a Entidades Nacionais sem Exigência Programação Específica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32.301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Fomento às Ações de Graduação, Pós-Graduação,</a:t>
                      </a:r>
                      <a:r>
                        <a:rPr lang="pt-BR" baseline="0" dirty="0" smtClean="0"/>
                        <a:t> Ensino, Pesquisa e Extensão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1.558.108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Funcionamento de Instituições Federais de Ensino Superior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27.058.090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Funcionamento de Instituições Federais de Ensino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Investimento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1.500.000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Assistência ao Estudante de Ensino Superior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8.513.126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Assistência ao Estudante de Ensino Superior – Emenda Parlamentar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100.000,00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Reestruturação</a:t>
                      </a:r>
                      <a:r>
                        <a:rPr lang="pt-BR" baseline="0" dirty="0" smtClean="0"/>
                        <a:t> e Expansão de Instituições Fed. Ensino Superior – Estado da Bahia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Investimento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1.800.000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Reestruturação</a:t>
                      </a:r>
                      <a:r>
                        <a:rPr lang="pt-BR" baseline="0" dirty="0" smtClean="0"/>
                        <a:t> e Expansão de Instituições Fed. Ensino Superior – Rest. Universitário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Investimento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300.000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Capacitação de Servidores Públicos</a:t>
                      </a:r>
                      <a:r>
                        <a:rPr lang="pt-BR" baseline="0" dirty="0" smtClean="0"/>
                        <a:t> Federais em Proc. Qualificação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Custeio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90.000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TOTAL</a:t>
                      </a:r>
                      <a:r>
                        <a:rPr lang="pt-BR" baseline="0" dirty="0" smtClean="0"/>
                        <a:t> GERAL</a:t>
                      </a:r>
                      <a:endParaRPr lang="pt-BR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40.955.625</a:t>
                      </a:r>
                      <a:endParaRPr lang="pt-B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099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Detalhamento das Despesas - Projeção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368014"/>
              </p:ext>
            </p:extLst>
          </p:nvPr>
        </p:nvGraphicFramePr>
        <p:xfrm>
          <a:off x="152400" y="1504075"/>
          <a:ext cx="11887200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8082"/>
                <a:gridCol w="1268963"/>
                <a:gridCol w="3937518"/>
                <a:gridCol w="1278294"/>
                <a:gridCol w="1324947"/>
                <a:gridCol w="13093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Ação Governo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Orçamento</a:t>
                      </a:r>
                      <a:r>
                        <a:rPr lang="pt-BR" baseline="0" dirty="0" smtClean="0"/>
                        <a:t> 2018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Despesa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Valores Projetados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Saldo Projetado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 2017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Cont.</a:t>
                      </a:r>
                      <a:r>
                        <a:rPr lang="pt-BR" baseline="0" dirty="0" smtClean="0"/>
                        <a:t> Org. Internacionais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4.000,00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AULP – Assoc.</a:t>
                      </a:r>
                      <a:r>
                        <a:rPr lang="pt-BR" baseline="0" dirty="0" smtClean="0"/>
                        <a:t> Univ. Língua Portuguesa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4.000,00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3.908,46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pt-BR" dirty="0" smtClean="0"/>
                        <a:t>Cont.</a:t>
                      </a:r>
                      <a:r>
                        <a:rPr lang="pt-BR" baseline="0" dirty="0" smtClean="0"/>
                        <a:t> Ent. Nacionais</a:t>
                      </a:r>
                      <a:endParaRPr lang="pt-BR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32.301,00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ANDIFES – Assoc.</a:t>
                      </a:r>
                      <a:r>
                        <a:rPr lang="pt-BR" baseline="0" dirty="0" smtClean="0"/>
                        <a:t> Nac. Dirigentes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40.786,52</a:t>
                      </a:r>
                      <a:endParaRPr lang="pt-B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-18.485,78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40.786,52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Grupo Coimbra</a:t>
                      </a:r>
                      <a:r>
                        <a:rPr lang="pt-BR" baseline="0" dirty="0" smtClean="0"/>
                        <a:t> de Dir. Univ. Brasileiras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10.000,26</a:t>
                      </a:r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10.000,26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Fórum</a:t>
                      </a:r>
                      <a:r>
                        <a:rPr lang="pt-BR" baseline="0" dirty="0" smtClean="0"/>
                        <a:t> Nac. Pró-Reitores de Pesquisa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0,00</a:t>
                      </a:r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1.500,00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Capacitação</a:t>
                      </a:r>
                      <a:r>
                        <a:rPr lang="pt-BR" baseline="0" dirty="0" smtClean="0"/>
                        <a:t> Servidores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90.000,00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Serviço de Seleção e Treinamento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90.000,00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0,00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4.930,00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Pro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0128" y="6210676"/>
            <a:ext cx="1274502" cy="3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164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Detalhamento das Despesas - Projeção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543110"/>
              </p:ext>
            </p:extLst>
          </p:nvPr>
        </p:nvGraphicFramePr>
        <p:xfrm>
          <a:off x="152400" y="1518401"/>
          <a:ext cx="11887200" cy="47235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8082"/>
                <a:gridCol w="1492898"/>
                <a:gridCol w="3713583"/>
                <a:gridCol w="1278294"/>
                <a:gridCol w="1324947"/>
                <a:gridCol w="1309396"/>
              </a:tblGrid>
              <a:tr h="45644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Ação Governo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Orçamento</a:t>
                      </a:r>
                      <a:r>
                        <a:rPr lang="pt-BR" sz="1200" baseline="0" dirty="0" smtClean="0"/>
                        <a:t> 2018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Despesa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Valores Projetados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Saldo Projetado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Valor 2017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rowSpan="18">
                  <a:txBody>
                    <a:bodyPr/>
                    <a:lstStyle/>
                    <a:p>
                      <a:r>
                        <a:rPr lang="pt-BR" sz="1200" dirty="0" smtClean="0"/>
                        <a:t>Fomento às Ações de Graduação,</a:t>
                      </a:r>
                      <a:r>
                        <a:rPr lang="pt-BR" sz="1200" baseline="0" dirty="0" smtClean="0"/>
                        <a:t> Pós-Graduação, Ensino, Pesquisa e Extensão</a:t>
                      </a:r>
                      <a:endParaRPr lang="pt-BR" sz="1200" dirty="0"/>
                    </a:p>
                  </a:txBody>
                  <a:tcPr anchor="ctr"/>
                </a:tc>
                <a:tc rowSpan="18"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1.558.108,00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Ajuda de Custo Est. – Aulas de Campo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58.108,00</a:t>
                      </a:r>
                      <a:endParaRPr lang="pt-BR" sz="1200" dirty="0"/>
                    </a:p>
                  </a:txBody>
                  <a:tcPr/>
                </a:tc>
                <a:tc rowSpan="18">
                  <a:txBody>
                    <a:bodyPr/>
                    <a:lstStyle/>
                    <a:p>
                      <a:pPr algn="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10.100,00</a:t>
                      </a:r>
                      <a:endParaRPr lang="pt-BR" sz="12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26.840,00</a:t>
                      </a:r>
                      <a:endParaRPr lang="pt-BR" sz="1200" dirty="0"/>
                    </a:p>
                  </a:txBody>
                  <a:tcPr/>
                </a:tc>
              </a:tr>
              <a:tr h="15158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t-BR" sz="1200" dirty="0" smtClean="0"/>
                        <a:t>Idiomas sem Fronteiras</a:t>
                      </a:r>
                      <a:endParaRPr lang="pt-BR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33.600,00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2280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13.877,88</a:t>
                      </a:r>
                      <a:endParaRPr lang="pt-BR" sz="1200" dirty="0"/>
                    </a:p>
                  </a:txBody>
                  <a:tcPr/>
                </a:tc>
              </a:tr>
              <a:tr h="15158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t-BR" sz="1200" dirty="0" smtClean="0"/>
                        <a:t>Bolsa Mestrado – MASTS</a:t>
                      </a:r>
                      <a:endParaRPr lang="pt-BR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36.000,00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9341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25.500,00</a:t>
                      </a:r>
                      <a:endParaRPr lang="pt-BR" sz="1200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t-BR" sz="1200" dirty="0" smtClean="0"/>
                        <a:t>Bolsa Mestrado –</a:t>
                      </a:r>
                      <a:r>
                        <a:rPr lang="pt-BR" sz="1200" baseline="0" dirty="0" smtClean="0"/>
                        <a:t> MIH</a:t>
                      </a:r>
                      <a:endParaRPr lang="pt-BR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36.000,00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33.000,00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Mestrado</a:t>
                      </a:r>
                      <a:r>
                        <a:rPr lang="pt-BR" sz="1200" baseline="0" dirty="0" smtClean="0"/>
                        <a:t> – Enfermagem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36.000,00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33.000,00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Mestrado – Antropologia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25.500,00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7.500,00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Programa</a:t>
                      </a:r>
                      <a:r>
                        <a:rPr lang="pt-BR" sz="1200" baseline="0" dirty="0" smtClean="0"/>
                        <a:t> Pulsar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211.200,00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244.383,33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Observatório Vida Estudantil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20.000,00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42.987,96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PBDIN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40.000,00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55.600,00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PBM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202.000,00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149.600,00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PIBEAC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408.000,00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272.800,00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PIBIC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364.800,00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315.000,00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PROCIADI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14.400,00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14.400,00</a:t>
                      </a:r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Programa PAIE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48.000,00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Bolsa SEACE Acessibilidade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14.400,00</a:t>
                      </a:r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dirty="0" smtClean="0"/>
                        <a:t>14.270,97</a:t>
                      </a:r>
                      <a:endParaRPr lang="pt-BR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Pro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1425" y="6378627"/>
            <a:ext cx="1274502" cy="3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69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Detalhamento das Despesas - Projeção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584570"/>
              </p:ext>
            </p:extLst>
          </p:nvPr>
        </p:nvGraphicFramePr>
        <p:xfrm>
          <a:off x="152400" y="1518401"/>
          <a:ext cx="11887200" cy="41815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8082"/>
                <a:gridCol w="1492898"/>
                <a:gridCol w="3713583"/>
                <a:gridCol w="1278294"/>
                <a:gridCol w="1324947"/>
                <a:gridCol w="1309396"/>
              </a:tblGrid>
              <a:tr h="456441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Ação Governo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Orçamento</a:t>
                      </a:r>
                      <a:r>
                        <a:rPr lang="pt-BR" sz="1400" baseline="0" dirty="0" smtClean="0"/>
                        <a:t> 2018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Despesa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Valores Projetados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Saldo Projetado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Valor 2017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rowSpan="12">
                  <a:txBody>
                    <a:bodyPr/>
                    <a:lstStyle/>
                    <a:p>
                      <a:r>
                        <a:rPr lang="pt-BR" sz="1400" dirty="0" smtClean="0"/>
                        <a:t>Funcionamento de Instituições de Ensino Superior</a:t>
                      </a:r>
                      <a:endParaRPr lang="pt-BR" sz="1400" dirty="0"/>
                    </a:p>
                  </a:txBody>
                  <a:tcPr anchor="ctr"/>
                </a:tc>
                <a:tc rowSpan="12"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27.058.090,00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Diárias – Pessoal Civil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138.481,63</a:t>
                      </a:r>
                      <a:endParaRPr lang="pt-BR" sz="1400" dirty="0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rgbClr val="0070C0"/>
                          </a:solidFill>
                        </a:rPr>
                        <a:t>1.780.595,89</a:t>
                      </a:r>
                      <a:endParaRPr lang="pt-BR" sz="14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192.209,90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Auxílio Financeiro a Estudantes – Eventos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22.935,36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21.843,20</a:t>
                      </a:r>
                      <a:endParaRPr lang="pt-BR" sz="1400" dirty="0"/>
                    </a:p>
                  </a:txBody>
                  <a:tcPr/>
                </a:tc>
              </a:tr>
              <a:tr h="3309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Material de Consumo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114.489,28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158.442,11</a:t>
                      </a:r>
                      <a:endParaRPr lang="pt-BR" sz="1400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t-BR" sz="1400" dirty="0" smtClean="0"/>
                        <a:t>Passagens e Despesas com Locomoção</a:t>
                      </a:r>
                      <a:endParaRPr lang="pt-BR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209.042,20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298.631,71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Locação de Mão de Obra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14.059.662,36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13.390.154,62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Outros Serviços de Terceiros – Pessoa Jurídica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10.501.042,59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10.641.102,75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Obrigações Tributárias e Contributivas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14.014,12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7.034,95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Indenizações e Restituições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17.218,89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4.337,45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Outros Serviços de Terceiros – Órgãos Governamentais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149.100,00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142.000,00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Serviços de Tecnologia da Informação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44.121,00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0,00</a:t>
                      </a:r>
                      <a:endParaRPr lang="pt-BR" sz="14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Obrigações Contributivas</a:t>
                      </a:r>
                      <a:r>
                        <a:rPr lang="pt-BR" sz="1400" baseline="0" dirty="0" smtClean="0"/>
                        <a:t> Federais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7.386,70</a:t>
                      </a:r>
                      <a:endParaRPr lang="pt-B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12.766,61</a:t>
                      </a:r>
                      <a:endParaRPr lang="pt-BR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Pro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0128" y="6210676"/>
            <a:ext cx="1274502" cy="3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6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Detalhamento das Despesas - Projeção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461586"/>
              </p:ext>
            </p:extLst>
          </p:nvPr>
        </p:nvGraphicFramePr>
        <p:xfrm>
          <a:off x="152400" y="1518401"/>
          <a:ext cx="11887200" cy="299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8082"/>
                <a:gridCol w="1492898"/>
                <a:gridCol w="3349689"/>
                <a:gridCol w="1390262"/>
                <a:gridCol w="1576873"/>
                <a:gridCol w="1309396"/>
              </a:tblGrid>
              <a:tr h="456441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Ação Governo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Orçamento</a:t>
                      </a:r>
                      <a:r>
                        <a:rPr lang="pt-BR" sz="1600" baseline="0" dirty="0" smtClean="0"/>
                        <a:t> 2018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Despesa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Valores Projetados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Saldo Projetado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Valor 2017</a:t>
                      </a:r>
                      <a:endParaRPr lang="pt-BR" sz="1600" dirty="0"/>
                    </a:p>
                  </a:txBody>
                  <a:tcPr/>
                </a:tc>
              </a:tr>
              <a:tr h="273865">
                <a:tc rowSpan="8">
                  <a:txBody>
                    <a:bodyPr/>
                    <a:lstStyle/>
                    <a:p>
                      <a:r>
                        <a:rPr lang="pt-BR" sz="1600" dirty="0" smtClean="0"/>
                        <a:t>Assistência ao Estudante de Ensino Superior</a:t>
                      </a:r>
                      <a:endParaRPr lang="pt-BR" sz="1600" dirty="0"/>
                    </a:p>
                  </a:txBody>
                  <a:tcPr anchor="ctr"/>
                </a:tc>
                <a:tc rowSpan="8"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8.513.126,00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Auxílio Alimentação Estudantil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3.382.200,00</a:t>
                      </a:r>
                      <a:endParaRPr lang="pt-BR" sz="1600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-5.240.114,00</a:t>
                      </a:r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3.255.608,01</a:t>
                      </a:r>
                      <a:endParaRPr lang="pt-BR" sz="16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Ajuda de Custo Estudante Acolhedor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43.200,00</a:t>
                      </a:r>
                      <a:endParaRPr lang="pt-BR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0,00</a:t>
                      </a:r>
                      <a:endParaRPr lang="pt-BR" sz="1600" dirty="0"/>
                    </a:p>
                  </a:txBody>
                  <a:tcPr/>
                </a:tc>
              </a:tr>
              <a:tr h="3309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Auxílio Emergencial Estudantil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22.800,00</a:t>
                      </a:r>
                      <a:endParaRPr lang="pt-BR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17.399,64</a:t>
                      </a:r>
                      <a:endParaRPr lang="pt-BR" sz="1600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t-BR" sz="1600" dirty="0" smtClean="0"/>
                        <a:t>Auxílio Instalação</a:t>
                      </a:r>
                      <a:endParaRPr lang="pt-BR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274.060,00</a:t>
                      </a:r>
                      <a:endParaRPr lang="pt-BR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285.380,00</a:t>
                      </a:r>
                      <a:endParaRPr lang="pt-BR" sz="16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Auxílio Moradia</a:t>
                      </a:r>
                      <a:r>
                        <a:rPr lang="pt-BR" sz="1600" baseline="0" dirty="0" smtClean="0"/>
                        <a:t> Estudantil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7.739.460,00</a:t>
                      </a:r>
                      <a:endParaRPr lang="pt-BR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7.392.599,54</a:t>
                      </a:r>
                      <a:endParaRPr lang="pt-BR" sz="16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Auxílio Social Estudantil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1.814.880,00</a:t>
                      </a:r>
                      <a:endParaRPr lang="pt-BR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1.854.802,07</a:t>
                      </a:r>
                      <a:endParaRPr lang="pt-BR" sz="1600" dirty="0"/>
                    </a:p>
                  </a:txBody>
                  <a:tcPr/>
                </a:tc>
              </a:tr>
              <a:tr h="273865">
                <a:tc v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Auxílio</a:t>
                      </a:r>
                      <a:r>
                        <a:rPr lang="pt-BR" sz="1600" baseline="0" dirty="0" smtClean="0"/>
                        <a:t> Transporte Estudantil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476.640,00</a:t>
                      </a:r>
                      <a:endParaRPr lang="pt-BR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462.718,94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Pro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0128" y="6210676"/>
            <a:ext cx="1274502" cy="3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92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Situação Projetada Geral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852157"/>
              </p:ext>
            </p:extLst>
          </p:nvPr>
        </p:nvGraphicFramePr>
        <p:xfrm>
          <a:off x="83976" y="1690689"/>
          <a:ext cx="11951504" cy="3363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70619"/>
                <a:gridCol w="1672281"/>
                <a:gridCol w="1754659"/>
                <a:gridCol w="1565189"/>
                <a:gridCol w="1688756"/>
              </a:tblGrid>
              <a:tr h="388914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Ação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Orçamento (LOA) 2018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Projetado 2018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Saldo</a:t>
                      </a:r>
                      <a:r>
                        <a:rPr lang="pt-BR" b="1" baseline="0" dirty="0" smtClean="0"/>
                        <a:t> Projetado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Valor Executado </a:t>
                      </a:r>
                      <a:r>
                        <a:rPr lang="pt-BR" b="1" dirty="0" smtClean="0"/>
                        <a:t>2017</a:t>
                      </a:r>
                      <a:endParaRPr lang="pt-BR" b="1" dirty="0"/>
                    </a:p>
                  </a:txBody>
                  <a:tcPr anchor="ctr"/>
                </a:tc>
              </a:tr>
              <a:tr h="388914">
                <a:tc>
                  <a:txBody>
                    <a:bodyPr/>
                    <a:lstStyle/>
                    <a:p>
                      <a:r>
                        <a:rPr lang="pt-BR" dirty="0" smtClean="0"/>
                        <a:t>Contr. </a:t>
                      </a:r>
                      <a:r>
                        <a:rPr lang="pt-BR" dirty="0" smtClean="0"/>
                        <a:t>Organ. Internacionais</a:t>
                      </a:r>
                      <a:r>
                        <a:rPr lang="pt-BR" baseline="0" dirty="0" smtClean="0"/>
                        <a:t> sem Exigência de </a:t>
                      </a:r>
                      <a:r>
                        <a:rPr lang="pt-BR" baseline="0" dirty="0" err="1" smtClean="0"/>
                        <a:t>Progr</a:t>
                      </a:r>
                      <a:r>
                        <a:rPr lang="pt-BR" baseline="0" dirty="0" smtClean="0"/>
                        <a:t>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4.000,00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4.000,00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3.908,46</a:t>
                      </a:r>
                      <a:endParaRPr lang="pt-BR" dirty="0"/>
                    </a:p>
                  </a:txBody>
                  <a:tcPr/>
                </a:tc>
              </a:tr>
              <a:tr h="388914">
                <a:tc>
                  <a:txBody>
                    <a:bodyPr/>
                    <a:lstStyle/>
                    <a:p>
                      <a:r>
                        <a:rPr lang="pt-BR" dirty="0" smtClean="0"/>
                        <a:t>Contr. Ent. </a:t>
                      </a:r>
                      <a:r>
                        <a:rPr lang="pt-BR" dirty="0" smtClean="0"/>
                        <a:t>Nacionais</a:t>
                      </a:r>
                      <a:r>
                        <a:rPr lang="pt-BR" baseline="0" dirty="0" smtClean="0"/>
                        <a:t> sem Exigência de </a:t>
                      </a:r>
                      <a:r>
                        <a:rPr lang="pt-BR" baseline="0" dirty="0" err="1" smtClean="0"/>
                        <a:t>Progr</a:t>
                      </a:r>
                      <a:r>
                        <a:rPr lang="pt-BR" baseline="0" dirty="0" smtClean="0"/>
                        <a:t>. </a:t>
                      </a:r>
                      <a:r>
                        <a:rPr lang="pt-BR" baseline="0" dirty="0" err="1" smtClean="0"/>
                        <a:t>Específic</a:t>
                      </a:r>
                      <a:r>
                        <a:rPr lang="pt-BR" baseline="0" dirty="0" smtClean="0"/>
                        <a:t>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32.301,00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50.786,78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-18.485,78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52.286,78</a:t>
                      </a:r>
                      <a:endParaRPr lang="pt-BR" dirty="0"/>
                    </a:p>
                  </a:txBody>
                  <a:tcPr/>
                </a:tc>
              </a:tr>
              <a:tr h="390383">
                <a:tc>
                  <a:txBody>
                    <a:bodyPr/>
                    <a:lstStyle/>
                    <a:p>
                      <a:r>
                        <a:rPr lang="pt-BR" dirty="0" smtClean="0"/>
                        <a:t>Fomento às Ações de </a:t>
                      </a:r>
                      <a:r>
                        <a:rPr lang="pt-BR" dirty="0" smtClean="0"/>
                        <a:t>Graduação, Pós Graduação, </a:t>
                      </a:r>
                      <a:r>
                        <a:rPr lang="pt-BR" dirty="0" err="1" smtClean="0"/>
                        <a:t>Pes</a:t>
                      </a:r>
                      <a:r>
                        <a:rPr lang="pt-BR" dirty="0" smtClean="0"/>
                        <a:t>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1.558.108,00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1.548.008,00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10.100,00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1.300.360,14</a:t>
                      </a:r>
                      <a:endParaRPr lang="pt-BR" dirty="0"/>
                    </a:p>
                  </a:txBody>
                  <a:tcPr/>
                </a:tc>
              </a:tr>
              <a:tr h="388914">
                <a:tc>
                  <a:txBody>
                    <a:bodyPr/>
                    <a:lstStyle/>
                    <a:p>
                      <a:r>
                        <a:rPr lang="pt-BR" dirty="0" smtClean="0"/>
                        <a:t>Funcionamento de </a:t>
                      </a:r>
                      <a:r>
                        <a:rPr lang="pt-BR" dirty="0" smtClean="0"/>
                        <a:t>Instituições de Ens.</a:t>
                      </a:r>
                      <a:r>
                        <a:rPr lang="pt-BR" baseline="0" dirty="0" smtClean="0"/>
                        <a:t> Superior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27.058.090,00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25.277.494,11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1.780.595,89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25.611.460,82</a:t>
                      </a:r>
                      <a:endParaRPr lang="pt-BR" dirty="0"/>
                    </a:p>
                  </a:txBody>
                  <a:tcPr/>
                </a:tc>
              </a:tr>
              <a:tr h="388914">
                <a:tc>
                  <a:txBody>
                    <a:bodyPr/>
                    <a:lstStyle/>
                    <a:p>
                      <a:r>
                        <a:rPr lang="pt-BR" dirty="0" smtClean="0"/>
                        <a:t>Assistência ao </a:t>
                      </a:r>
                      <a:r>
                        <a:rPr lang="pt-BR" dirty="0" smtClean="0"/>
                        <a:t>Estudante de Ensino </a:t>
                      </a:r>
                      <a:r>
                        <a:rPr lang="pt-BR" dirty="0" smtClean="0"/>
                        <a:t>Superior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8.513.126,00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13.753.240,00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-5.240.114,00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13.294.400,00</a:t>
                      </a:r>
                      <a:endParaRPr lang="pt-BR" dirty="0"/>
                    </a:p>
                  </a:txBody>
                  <a:tcPr/>
                </a:tc>
              </a:tr>
              <a:tr h="388914">
                <a:tc>
                  <a:txBody>
                    <a:bodyPr/>
                    <a:lstStyle/>
                    <a:p>
                      <a:r>
                        <a:rPr lang="pt-BR" dirty="0" smtClean="0"/>
                        <a:t>Capacitação de </a:t>
                      </a:r>
                      <a:r>
                        <a:rPr lang="pt-BR" dirty="0" smtClean="0"/>
                        <a:t>Servidores Públicos Federais</a:t>
                      </a:r>
                      <a:r>
                        <a:rPr lang="pt-BR" baseline="0" dirty="0" smtClean="0"/>
                        <a:t> em Proc.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90.000,00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90.000,00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13.812,60</a:t>
                      </a:r>
                      <a:endParaRPr lang="pt-BR" dirty="0"/>
                    </a:p>
                  </a:txBody>
                  <a:tcPr/>
                </a:tc>
              </a:tr>
              <a:tr h="388914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Total Geral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37.255.625,00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40.633.528,89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-3.377.903,89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40.276.237,80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Pro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0128" y="6210676"/>
            <a:ext cx="1274502" cy="3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912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581</Words>
  <Application>Microsoft Office PowerPoint</Application>
  <PresentationFormat>Widescreen</PresentationFormat>
  <Paragraphs>237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Eras Light ITC</vt:lpstr>
      <vt:lpstr>Tema do Office</vt:lpstr>
      <vt:lpstr>Orçamento Unilab Perspectivas para 2018</vt:lpstr>
      <vt:lpstr>Apresentação do PowerPoint</vt:lpstr>
      <vt:lpstr>Orçamento 2018</vt:lpstr>
      <vt:lpstr>Detalhamento das Despesas - Projeção</vt:lpstr>
      <vt:lpstr>Detalhamento das Despesas - Projeção</vt:lpstr>
      <vt:lpstr>Detalhamento das Despesas - Projeção</vt:lpstr>
      <vt:lpstr>Detalhamento das Despesas - Projeção</vt:lpstr>
      <vt:lpstr>Situação Projetada Geral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Matheus Dantas Madeira Pontes</dc:creator>
  <cp:lastModifiedBy>Matheus Dantas Madeira Pontes</cp:lastModifiedBy>
  <cp:revision>168</cp:revision>
  <dcterms:created xsi:type="dcterms:W3CDTF">2017-01-26T15:54:28Z</dcterms:created>
  <dcterms:modified xsi:type="dcterms:W3CDTF">2018-04-13T18:41:22Z</dcterms:modified>
</cp:coreProperties>
</file>